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8" r:id="rId22"/>
    <p:sldId id="27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AAC8F8-5683-4163-B2B9-FFDDDB465E16}" type="datetimeFigureOut">
              <a:rPr lang="el-GR" smtClean="0"/>
              <a:pPr/>
              <a:t>18/10/2016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0F0CDC-88B8-48B5-8613-BA3E62D755D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134672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Κεφάλαιο 2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Τοπικά Δίκτυα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sz="4000" dirty="0" smtClean="0">
                <a:solidFill>
                  <a:schemeClr val="tx1"/>
                </a:solidFill>
              </a:rPr>
              <a:t>Επίπεδο Πρόσβασης Δικτύου </a:t>
            </a:r>
            <a:r>
              <a:rPr lang="en-US" sz="4000" dirty="0" smtClean="0">
                <a:solidFill>
                  <a:schemeClr val="tx1"/>
                </a:solidFill>
              </a:rPr>
              <a:t>TCP/IP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73577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l-GR" b="1" dirty="0" smtClean="0">
                <a:latin typeface="Arial" pitchFamily="34" charset="0"/>
                <a:cs typeface="Arial" pitchFamily="34" charset="0"/>
              </a:rPr>
              <a:t>2.1 Φυσικό επίπεδο - Επίπεδο Σύνδεσης (ζεύξης) Δεδομένων (μοντέλο OSI). </a:t>
            </a:r>
          </a:p>
          <a:p>
            <a:pPr algn="l"/>
            <a:r>
              <a:rPr lang="el-GR" b="1" dirty="0" smtClean="0">
                <a:latin typeface="Arial" pitchFamily="34" charset="0"/>
                <a:cs typeface="Arial" pitchFamily="34" charset="0"/>
              </a:rPr>
              <a:t>2.2 Η πρόσβαση στο μέσο. </a:t>
            </a:r>
          </a:p>
          <a:p>
            <a:pPr algn="l"/>
            <a:r>
              <a:rPr lang="el-GR" b="1" dirty="0" smtClean="0">
                <a:latin typeface="Arial" pitchFamily="34" charset="0"/>
                <a:cs typeface="Arial" pitchFamily="34" charset="0"/>
              </a:rPr>
              <a:t>2.4 Δίκτυα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ETHERNET (10/100/1000Mbps). </a:t>
            </a:r>
          </a:p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2.4.2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Διευθύνσεις Ελέγχου πρόσβασης στο Μέσο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(MAC)-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Δομή πλαισίου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Ethernet</a:t>
            </a:r>
          </a:p>
          <a:p>
            <a:pPr algn="l"/>
            <a:r>
              <a:rPr lang="el-GR" b="1" dirty="0" smtClean="0">
                <a:latin typeface="Arial" pitchFamily="34" charset="0"/>
                <a:cs typeface="Arial" pitchFamily="34" charset="0"/>
              </a:rPr>
              <a:t>2.5 Ασύρματα Δίκτυα. 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IEEE 802.3 Βασικά Πρότυπα </a:t>
            </a:r>
          </a:p>
          <a:p>
            <a:pPr algn="ctr">
              <a:buNone/>
            </a:pPr>
            <a:endParaRPr lang="el-G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X</a:t>
            </a:r>
            <a:r>
              <a:rPr lang="el-GR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Base/Broadband</a:t>
            </a:r>
            <a:r>
              <a:rPr lang="el-GR" b="1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Y</a:t>
            </a:r>
            <a:endParaRPr lang="el-GR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Χ</a:t>
            </a:r>
            <a:r>
              <a:rPr lang="el-GR" b="1" dirty="0" smtClean="0"/>
              <a:t>: ταχύτητα μετάδοσης σε </a:t>
            </a:r>
            <a:r>
              <a:rPr lang="el-GR" b="1" dirty="0" err="1" smtClean="0"/>
              <a:t>Mbps</a:t>
            </a:r>
            <a:r>
              <a:rPr lang="el-GR" b="1" dirty="0" smtClean="0"/>
              <a:t> </a:t>
            </a:r>
          </a:p>
          <a:p>
            <a:pPr>
              <a:buNone/>
            </a:pPr>
            <a:r>
              <a:rPr lang="el-GR" b="1" dirty="0" err="1" smtClean="0">
                <a:solidFill>
                  <a:srgbClr val="FF0000"/>
                </a:solidFill>
              </a:rPr>
              <a:t>Base</a:t>
            </a:r>
            <a:r>
              <a:rPr lang="el-GR" b="1" dirty="0" smtClean="0">
                <a:solidFill>
                  <a:srgbClr val="FF0000"/>
                </a:solidFill>
              </a:rPr>
              <a:t>/</a:t>
            </a:r>
            <a:r>
              <a:rPr lang="el-GR" b="1" dirty="0" err="1" smtClean="0">
                <a:solidFill>
                  <a:srgbClr val="FF0000"/>
                </a:solidFill>
              </a:rPr>
              <a:t>Broadband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/>
              <a:t>:ο τύπος σηματοδοσίας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>
                <a:solidFill>
                  <a:srgbClr val="00B050"/>
                </a:solidFill>
              </a:rPr>
              <a:t>Υ</a:t>
            </a:r>
            <a:r>
              <a:rPr lang="el-GR" b="1" dirty="0" smtClean="0"/>
              <a:t>: μέγιστο μήκος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Arial" pitchFamily="34" charset="0"/>
                <a:cs typeface="Arial" pitchFamily="34" charset="0"/>
              </a:rPr>
              <a:t>2.4 Δίκτυα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ETHERNET (10/100/1000Mbps) 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πρότυπα του 802.3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21550"/>
            <a:ext cx="7920880" cy="41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10Base-F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Fiber Ethernet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(οπτική ίνα)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για μεγάλες αποστάσεις (έως 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Αυξημένος ηλεκτρομαγνητικός θόρυβος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- μεγάλο κόστος, δεν τσακίζεται στις γωνίες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Fast Ethernet (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ΙΕΕΕ 802.3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u)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100 Base-TX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100 Base-T4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100 Base-FX	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Πρότυπα </a:t>
            </a:r>
            <a:r>
              <a:rPr lang="en-US" dirty="0" smtClean="0"/>
              <a:t>Ethernet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Gigabit Ethernet (IEEE 802.3z)</a:t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3472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2.4.2 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Διευθύνσεις Ελέγχου πρόσβασης στο Μέσο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(MAC)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12" y="1412776"/>
            <a:ext cx="84278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179512" y="260649"/>
            <a:ext cx="8301608" cy="792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ΔΟΜΗ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MAC </a:t>
            </a:r>
            <a:r>
              <a:rPr lang="el-GR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ΔΙΕΥΘΥΝΣΗΣ</a:t>
            </a:r>
            <a:endParaRPr lang="en-US" sz="32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2731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Επεξήγηση με στρογγυλεμένο παραλληλόγραμμο"/>
          <p:cNvSpPr/>
          <p:nvPr/>
        </p:nvSpPr>
        <p:spPr>
          <a:xfrm>
            <a:off x="251520" y="1484784"/>
            <a:ext cx="2448272" cy="1944216"/>
          </a:xfrm>
          <a:prstGeom prst="wedgeRoundRectCallout">
            <a:avLst>
              <a:gd name="adj1" fmla="val 68627"/>
              <a:gd name="adj2" fmla="val 36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24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bit -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Ταυτότητα του Οργανισμού (OUI -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Organizational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Unique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Identifier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), χορηγείται από το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IEEE</a:t>
            </a:r>
            <a:endParaRPr lang="el-GR" dirty="0"/>
          </a:p>
        </p:txBody>
      </p:sp>
      <p:sp>
        <p:nvSpPr>
          <p:cNvPr id="12" name="11 - Επεξήγηση με στρογγυλεμένο παραλληλόγραμμο"/>
          <p:cNvSpPr/>
          <p:nvPr/>
        </p:nvSpPr>
        <p:spPr>
          <a:xfrm>
            <a:off x="6156176" y="4149080"/>
            <a:ext cx="2664296" cy="1728192"/>
          </a:xfrm>
          <a:prstGeom prst="wedgeRoundRectCallout">
            <a:avLst>
              <a:gd name="adj1" fmla="val -44403"/>
              <a:gd name="adj2" fmla="val -762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24 bit -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Τα προσδιορίζει ο κατασκευαστής του  υλικού με δική του ευθύνη</a:t>
            </a:r>
            <a:endParaRPr lang="el-G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2731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Επεξήγηση με στρογγυλεμένο παραλληλόγραμμο"/>
          <p:cNvSpPr/>
          <p:nvPr/>
        </p:nvSpPr>
        <p:spPr>
          <a:xfrm>
            <a:off x="179512" y="188640"/>
            <a:ext cx="3600400" cy="2376264"/>
          </a:xfrm>
          <a:prstGeom prst="wedgeRoundRectCallout">
            <a:avLst>
              <a:gd name="adj1" fmla="val -17"/>
              <a:gd name="adj2" fmla="val 1179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στο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Ethernet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αποστέλλεται το πιο σημαντικό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byte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(MSB) πρώτα αλλά για κάθε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byte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, πρώτα το λιγότερο σημαντικό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bit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(LSB).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LITLE ENDIAN)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για το παράδειγμά μας το 74 (0111 0100)  με την αντίστροφη σειρά (0010 1110), πρώτα το b0, μετά το b1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κ.ο.κ</a:t>
            </a:r>
            <a:endParaRPr lang="el-GR" sz="1600" dirty="0"/>
          </a:p>
        </p:txBody>
      </p:sp>
      <p:sp>
        <p:nvSpPr>
          <p:cNvPr id="12" name="11 - Επεξήγηση με στρογγυλεμένο παραλληλόγραμμο"/>
          <p:cNvSpPr/>
          <p:nvPr/>
        </p:nvSpPr>
        <p:spPr>
          <a:xfrm>
            <a:off x="5436096" y="3977680"/>
            <a:ext cx="3528392" cy="2880320"/>
          </a:xfrm>
          <a:prstGeom prst="wedgeRoundRectCallout">
            <a:avLst>
              <a:gd name="adj1" fmla="val -74225"/>
              <a:gd name="adj2" fmla="val -31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b0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είναι το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bit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 ή I/G (</a:t>
            </a: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). Όταν είναι 1 σημαίνει ότι η διεύθυνση αφορά πολλούς αποδέκτες, είναι </a:t>
            </a: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πολυδιανομής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Multicast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), αλλιώς αφορά συγκεκριμένο αποδέκτη.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b1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) είναι το X </a:t>
            </a: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bit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 ή U/L (</a:t>
            </a: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Universal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Local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). Όταν είναι 1 σημαίνει ότι η διεύθυνση είναι τοπικά διαχειριζόμενη αλλιώς είναι καθολικά μοναδική. 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Επεξήγηση με σύννεφο"/>
          <p:cNvSpPr/>
          <p:nvPr/>
        </p:nvSpPr>
        <p:spPr>
          <a:xfrm>
            <a:off x="4211960" y="188640"/>
            <a:ext cx="4464496" cy="1872208"/>
          </a:xfrm>
          <a:prstGeom prst="cloudCallout">
            <a:avLst>
              <a:gd name="adj1" fmla="val 46485"/>
              <a:gd name="adj2" fmla="val 74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latin typeface="Arial" pitchFamily="34" charset="0"/>
                <a:cs typeface="Arial" pitchFamily="34" charset="0"/>
              </a:rPr>
              <a:t>Διεύθυνση με όλα τα ψηφία 1, η 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ff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ff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ff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ff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ff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ff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αφορά όλους τους κόμβους και παραλαμβάνεται από όλους όσους μοιράζονται το ίδιο τοπικό δίκτυο.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187624" y="3717032"/>
            <a:ext cx="8363272" cy="314096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SFD: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byte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έναρξη πλαισίου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0xD5)</a:t>
            </a:r>
          </a:p>
          <a:p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Προίμιο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bytes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εναλ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άσσοι και μηδενικά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(0x55)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Mac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προορισμού,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Mac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προέλευσης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/>
              <a:t>Τύπος</a:t>
            </a:r>
            <a:r>
              <a:rPr lang="el-GR" sz="2000" b="1" dirty="0" smtClean="0"/>
              <a:t>/Μήκος δεδομένων </a:t>
            </a:r>
            <a:endParaRPr lang="en-US" sz="2000" b="1" dirty="0" smtClean="0"/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FCS: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για έλεγχο σφαλμάτων</a:t>
            </a:r>
          </a:p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InterPacketGap</a:t>
            </a:r>
            <a:r>
              <a:rPr lang="en-US" sz="2000" b="1" dirty="0" smtClean="0"/>
              <a:t> (IPG) </a:t>
            </a:r>
            <a:r>
              <a:rPr lang="el-GR" sz="2000" b="1" dirty="0" smtClean="0"/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96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bit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παύση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MTU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Maximum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Transmition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Unit 46-1500 bytes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Συνολικό μέγεθος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minimum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64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bytes !</a:t>
            </a:r>
          </a:p>
          <a:p>
            <a:endParaRPr lang="el-GR" sz="13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Δομή πλαισίου </a:t>
            </a:r>
            <a:r>
              <a:rPr lang="en-US" sz="3600" dirty="0" smtClean="0"/>
              <a:t>Ethernet</a:t>
            </a:r>
            <a:endParaRPr lang="el-GR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129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781547"/>
          </a:xfrm>
        </p:spPr>
        <p:txBody>
          <a:bodyPr>
            <a:normAutofit fontScale="92500"/>
          </a:bodyPr>
          <a:lstStyle/>
          <a:p>
            <a:r>
              <a:rPr lang="el-GR" i="1" dirty="0" smtClean="0">
                <a:latin typeface="Arial" pitchFamily="34" charset="0"/>
                <a:cs typeface="Arial" pitchFamily="34" charset="0"/>
              </a:rPr>
              <a:t>Κάθε Κυψέλη&gt;&gt; Σταθμό Βάσης –Ασύρματους δέκτες </a:t>
            </a:r>
            <a:endParaRPr lang="el-G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</a:t>
            </a:r>
            <a:r>
              <a:rPr lang="el-GR" dirty="0" smtClean="0"/>
              <a:t>Ασύρματα Δίκτυα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6328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1527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ΦΥΣΙΚΟ ΕΠΙΠΕΔΟ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το χαμηλότερο επίπεδο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μετάδοση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bits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ενσύρματα η ασύρματα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καθορίζει τα ηλεκτρικά και μηχανικά χαρακτηριστικά της σύνδεσης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τρόπος αναπαράστασης των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bits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διάρκεια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bit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αρχή και τέλος μετάδοσης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2.1 Φυσικό επίπεδο - Επίπεδο Σύνδεσης (ζεύξης) Δεδομένων (μοντέλο OSI) 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Ασύρματο τοπικό Δίκτυο </a:t>
            </a:r>
            <a:r>
              <a:rPr lang="en-US" dirty="0" smtClean="0"/>
              <a:t>(WLAN)</a:t>
            </a:r>
            <a:endParaRPr lang="el-GR" dirty="0"/>
          </a:p>
        </p:txBody>
      </p:sp>
      <p:sp>
        <p:nvSpPr>
          <p:cNvPr id="5" name="1 - Θέση περιεχομένου"/>
          <p:cNvSpPr txBox="1">
            <a:spLocks/>
          </p:cNvSpPr>
          <p:nvPr/>
        </p:nvSpPr>
        <p:spPr>
          <a:xfrm>
            <a:off x="467544" y="1844824"/>
            <a:ext cx="8219256" cy="3387831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Ένα </a:t>
            </a: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Ασύρματο Σημείο Πρόσβασης (Access </a:t>
            </a:r>
            <a:r>
              <a:rPr kumimoji="0" lang="el-GR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Point</a:t>
            </a: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AP) είναι μια συσκευή που αναλαμβάνει τη λειτουργία της ραδιοεπικοινωνίας με τους ασύρματους σταθμούς σε μια κυψέλη. 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Η συσκευή αυτή μπορεί να είναι 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εξωτερική συνδεόμενη ενσύρματα με ένα δρομολογητή, 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εσωτερική μονάδα σε ένα δρομολογητή 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ή υλοποιείται με χρήση λογισμικού και μιας κάρτας PCI σε ένα Η/Υ. </a:t>
            </a:r>
            <a:endParaRPr kumimoji="0" lang="el-G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3306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Εκδόσεις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έως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Περιγράφονται τα δύο κατώτερα επίπεδα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OSI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Χρησιμοποιεί το πρωτόκολλο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Ethernet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ακρόασης φέροντος με αποφυγή σύγκρουσης)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Κρυπτογράφηση με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WEP, WPA, WPA2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Πρωτόκολλο ΙΕΕΕ </a:t>
            </a:r>
            <a:r>
              <a:rPr lang="en-US" dirty="0" smtClean="0"/>
              <a:t>802.11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9049147" cy="30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ΕΠΙΠΕΔΟ ΣΥΝΔΕΣΗΣ ΔΕΔΟΜΕΝΩΝ</a:t>
            </a:r>
          </a:p>
          <a:p>
            <a:pPr algn="ctr"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κάνει αξιόπιστη την γραμμή μετάδοσης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φτιάχνει πλαίσια δεδομένων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ορίζει αρχή τέλος πλαισίου (επικεφαλίδα, ουρά)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ανιχνεύει τα σφάλματα μετάδοσης, επιδιορθώνει τα αλλοιωμένα δεδομένα ή ζητά την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επανεκπομπή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τους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ελέγχει το πότε μπορεί να δεσμεύσει το φυσικό μέσο για να μη γίνει ταυτόχρονη εκπομπή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μεταβάλλει κατά περίπτωση τη ροή των πλαισίων 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41" y="1556792"/>
            <a:ext cx="84178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παρέχει πρόσβαση στο μέσο (πακέτα)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Περιλαμβάνει Στοιχεία φυσικών συνδέσεων 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Καλώδια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Αναμεταδότες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Κάρτες δικτύου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Πρωτόκολλα πρόσβασης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LAN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Προσφέρει υπηρεσίες στο επίπεδο Δικτύου</a:t>
            </a: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TCP/IP </a:t>
            </a:r>
            <a:br>
              <a:rPr lang="en-US" dirty="0" smtClean="0"/>
            </a:br>
            <a:r>
              <a:rPr lang="el-GR" dirty="0" smtClean="0"/>
              <a:t>Επίπεδο Πρόσβασης Δικτύου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Πρέπει να πληρούνται προϋποθέσεις:</a:t>
            </a:r>
          </a:p>
          <a:p>
            <a:pPr>
              <a:buNone/>
            </a:pPr>
            <a:endParaRPr lang="el-G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Εισαγωγή των δεδομένων στο καλώδιο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χωρίς να γίνει σύγκρουση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με άλλα δεδομένα. 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Να λάβει τα δεδομένα ο αποδέκτης με σχετική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εγγύηση ότι αυτά δεν έχουν καταστραφεί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σε σύγκρουση δεδομένων (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collision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 κατά τη μετάδοση</a:t>
            </a:r>
          </a:p>
          <a:p>
            <a:pPr algn="ctr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l-GR" sz="2000" b="1" i="1" dirty="0" smtClean="0">
                <a:latin typeface="Arial" pitchFamily="34" charset="0"/>
                <a:cs typeface="Arial" pitchFamily="34" charset="0"/>
              </a:rPr>
              <a:t>Το σύνολο των κανόνων που καθορίζουν τον τρόπο με τον οποίο τα δεδομένα εισάγονται στο καλώδιο, ονομάζεται μέθοδος προσπέλασης (</a:t>
            </a:r>
            <a:r>
              <a:rPr lang="el-GR" sz="2000" b="1" i="1" dirty="0" err="1" smtClean="0">
                <a:latin typeface="Arial" pitchFamily="34" charset="0"/>
                <a:cs typeface="Arial" pitchFamily="34" charset="0"/>
              </a:rPr>
              <a:t>access</a:t>
            </a:r>
            <a:r>
              <a:rPr lang="el-G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i="1" dirty="0" err="1" smtClean="0">
                <a:latin typeface="Arial" pitchFamily="34" charset="0"/>
                <a:cs typeface="Arial" pitchFamily="34" charset="0"/>
              </a:rPr>
              <a:t>method</a:t>
            </a:r>
            <a:r>
              <a:rPr lang="el-GR" sz="2000" b="1" i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2.2 Η πρόσβαση στο μέσο 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31032" y="1484784"/>
            <a:ext cx="8712968" cy="4755984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Μέθοδοι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Carrier-sense multiple access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ακρόαση φέροντος πολλαπλής πρόσβασης)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 ανίχνευση σύγκρουσης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collision detection) 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Με αποφυγή σύγκρουσης 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collision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avoidance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el-G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Μέθοδος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token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passing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(πέρασμα κουπονιού) που δίνει δυνατότητα για μεμονωμένη αποστολή δεδομένων </a:t>
            </a:r>
          </a:p>
          <a:p>
            <a:endParaRPr lang="el-G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Μέθοδος απαίτησης προτεραιότητας 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Τρόποι για την αποφυγή ταυτόχρονης χρήσης του μέσου μεταφοράς: 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l-GR" b="1" dirty="0" smtClean="0"/>
              <a:t>ΙΕΕΕ / </a:t>
            </a:r>
            <a:r>
              <a:rPr lang="en-US" b="1" dirty="0" smtClean="0"/>
              <a:t>ECMA</a:t>
            </a:r>
          </a:p>
          <a:p>
            <a:r>
              <a:rPr lang="el-GR" dirty="0" smtClean="0"/>
              <a:t>Επιτροπή </a:t>
            </a:r>
            <a:r>
              <a:rPr lang="el-GR" b="1" dirty="0" smtClean="0"/>
              <a:t>802</a:t>
            </a:r>
            <a:r>
              <a:rPr lang="el-GR" dirty="0" smtClean="0"/>
              <a:t> για </a:t>
            </a:r>
            <a:r>
              <a:rPr lang="en-US" dirty="0" smtClean="0"/>
              <a:t>LAN </a:t>
            </a:r>
            <a:r>
              <a:rPr lang="el-GR" dirty="0" smtClean="0"/>
              <a:t>και </a:t>
            </a:r>
            <a:r>
              <a:rPr lang="en-US" dirty="0" smtClean="0"/>
              <a:t>MAN</a:t>
            </a:r>
          </a:p>
          <a:p>
            <a:r>
              <a:rPr lang="el-GR" dirty="0" smtClean="0"/>
              <a:t>Έξι υποεπιτροπές</a:t>
            </a:r>
            <a:r>
              <a:rPr lang="en-US" dirty="0" smtClean="0"/>
              <a:t> </a:t>
            </a:r>
            <a:r>
              <a:rPr lang="el-GR" b="1" dirty="0" smtClean="0"/>
              <a:t>ΙΕΕΕ 802.</a:t>
            </a:r>
            <a:r>
              <a:rPr lang="en-US" b="1" dirty="0" smtClean="0"/>
              <a:t>x</a:t>
            </a:r>
          </a:p>
          <a:p>
            <a:r>
              <a:rPr lang="el-GR" b="1" dirty="0" smtClean="0"/>
              <a:t>Το </a:t>
            </a:r>
            <a:r>
              <a:rPr lang="el-GR" b="1" dirty="0" err="1" smtClean="0"/>
              <a:t>υποεπίπεδο</a:t>
            </a:r>
            <a:r>
              <a:rPr lang="el-GR" b="1" dirty="0" smtClean="0"/>
              <a:t> ελέγχου λογικής σύνδεσης περιγράφεται από το ΙΕΕΕ 802.2</a:t>
            </a:r>
          </a:p>
          <a:p>
            <a:r>
              <a:rPr lang="el-GR" b="1" dirty="0" smtClean="0"/>
              <a:t>ΙΕΕΕ 802.3, 4,5 περιγράφουν τρόπους πρόσβασης</a:t>
            </a:r>
            <a:endParaRPr lang="en-US" b="1" dirty="0" smtClean="0"/>
          </a:p>
          <a:p>
            <a:endParaRPr lang="el-GR" b="1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Πρότυπα Τοπικών Δικτύων 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77072"/>
            <a:ext cx="4695875" cy="253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4611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Παρέχει τις παρακάτω υπηρεσίες: </a:t>
            </a: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600" b="1" dirty="0" smtClean="0">
                <a:latin typeface="Arial" pitchFamily="34" charset="0"/>
                <a:cs typeface="Arial" pitchFamily="34" charset="0"/>
              </a:rPr>
              <a:t>Υπηρεσία χωρίς επιβεβαίωση και χωρίς σύνδεση </a:t>
            </a:r>
          </a:p>
          <a:p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Υπηρεσία με επιβεβαίωση λήψης χωρίς σύνδεση </a:t>
            </a: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Υπηρεσία με σύνδεση </a:t>
            </a:r>
          </a:p>
          <a:p>
            <a:pPr lvl="1"/>
            <a:r>
              <a:rPr lang="el-GR" b="1" dirty="0" smtClean="0">
                <a:latin typeface="Arial" pitchFamily="34" charset="0"/>
                <a:cs typeface="Arial" pitchFamily="34" charset="0"/>
              </a:rPr>
              <a:t>Νοητό κύκλωμα</a:t>
            </a:r>
          </a:p>
          <a:p>
            <a:pPr lvl="1"/>
            <a:r>
              <a:rPr lang="el-GR" b="1" dirty="0" smtClean="0">
                <a:latin typeface="Arial" pitchFamily="34" charset="0"/>
                <a:cs typeface="Arial" pitchFamily="34" charset="0"/>
              </a:rPr>
              <a:t>Επιβεβαίωση </a:t>
            </a:r>
          </a:p>
          <a:p>
            <a:endParaRPr lang="el-GR" b="1" dirty="0" smtClean="0"/>
          </a:p>
          <a:p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2.2.1 Έλεγχος Λογικής Σύνδεσης (LLC - IEEE 802.2) 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270</TotalTime>
  <Words>782</Words>
  <Application>Microsoft Office PowerPoint</Application>
  <PresentationFormat>Προβολή στην οθόνη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Συγκέντρωση</vt:lpstr>
      <vt:lpstr>Κεφάλαιο 2 Τοπικά Δίκτυα  Επίπεδο Πρόσβασης Δικτύου TCP/IP</vt:lpstr>
      <vt:lpstr>2.1 Φυσικό επίπεδο - Επίπεδο Σύνδεσης (ζεύξης) Δεδομένων (μοντέλο OSI) </vt:lpstr>
      <vt:lpstr>Διαφάνεια 3</vt:lpstr>
      <vt:lpstr>Διαφάνεια 4</vt:lpstr>
      <vt:lpstr>TCP/IP  Επίπεδο Πρόσβασης Δικτύου</vt:lpstr>
      <vt:lpstr>2.2 Η πρόσβαση στο μέσο </vt:lpstr>
      <vt:lpstr>Τρόποι για την αποφυγή ταυτόχρονης χρήσης του μέσου μεταφοράς: </vt:lpstr>
      <vt:lpstr>Πρότυπα Τοπικών Δικτύων </vt:lpstr>
      <vt:lpstr>2.2.1 Έλεγχος Λογικής Σύνδεσης (LLC - IEEE 802.2) </vt:lpstr>
      <vt:lpstr>2.4 Δίκτυα ETHERNET (10/100/1000Mbps) </vt:lpstr>
      <vt:lpstr>Βασικά πρότυπα του 802.3</vt:lpstr>
      <vt:lpstr>Πρότυπα Ethernet</vt:lpstr>
      <vt:lpstr>Gigabit Ethernet (IEEE 802.3z) </vt:lpstr>
      <vt:lpstr>2.4.2 Διευθύνσεις Ελέγχου πρόσβασης στο Μέσο (MAC)</vt:lpstr>
      <vt:lpstr>Διαφάνεια 15</vt:lpstr>
      <vt:lpstr>Διαφάνεια 16</vt:lpstr>
      <vt:lpstr>Δομή πλαισίου Ethernet</vt:lpstr>
      <vt:lpstr>2.5 Ασύρματα Δίκτυα</vt:lpstr>
      <vt:lpstr>Διαφάνεια 19</vt:lpstr>
      <vt:lpstr>Ασύρματο τοπικό Δίκτυο (WLAN)</vt:lpstr>
      <vt:lpstr>Διαφάνεια 21</vt:lpstr>
      <vt:lpstr>Πρωτόκολλο ΙΕΕΕ 802.11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FOTIS</dc:creator>
  <cp:lastModifiedBy>FOTIS</cp:lastModifiedBy>
  <cp:revision>26</cp:revision>
  <dcterms:created xsi:type="dcterms:W3CDTF">2016-10-03T14:29:54Z</dcterms:created>
  <dcterms:modified xsi:type="dcterms:W3CDTF">2016-10-18T19:50:04Z</dcterms:modified>
</cp:coreProperties>
</file>